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413" r:id="rId3"/>
    <p:sldId id="414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415" r:id="rId12"/>
    <p:sldId id="348" r:id="rId13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lay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jXoyAflM6lQIzQWJBacrcqEn8S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453A"/>
    <a:srgbClr val="005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1"/>
    <p:restoredTop sz="94667" autoAdjust="0"/>
  </p:normalViewPr>
  <p:slideViewPr>
    <p:cSldViewPr snapToGrid="0">
      <p:cViewPr varScale="1">
        <p:scale>
          <a:sx n="102" d="100"/>
          <a:sy n="102" d="100"/>
        </p:scale>
        <p:origin x="4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customschemas.google.com/relationships/presentationmetadata" Target="metadata"/></Relationships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jp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Teacher’s Notes: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Explain the lesson goal: learning words and sentences related to hospitals.</a:t>
            </a: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Ask students: Have you ever been to a hospital? Why?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3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6" name="Google Shape;146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11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2" name="Google Shape;1482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71445-6B81-E8DF-EBF5-5252C629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640D8B2-7681-7EDC-304F-D590237C1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7613726-BFB4-1D19-7A5F-3B4F75BF6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B93EAC-5EEE-68E3-16D3-B163FE4E47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s-P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5473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u="none" strike="noStrike" cap="none">
                <a:solidFill>
                  <a:srgbClr val="000000"/>
                </a:solidFill>
                <a:sym typeface="Arial"/>
              </a:rPr>
              <a:t>3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userDrawn="1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3681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57DEB920-7A98-D33E-1EC8-91C146D66DAE}"/>
              </a:ext>
            </a:extLst>
          </p:cNvPr>
          <p:cNvSpPr/>
          <p:nvPr userDrawn="1"/>
        </p:nvSpPr>
        <p:spPr>
          <a:xfrm>
            <a:off x="0" y="5418652"/>
            <a:ext cx="9144000" cy="296347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Calibri" panose="020F0502020204030204" pitchFamily="34" charset="0"/>
            </a:endParaRPr>
          </a:p>
        </p:txBody>
      </p:sp>
      <p:sp>
        <p:nvSpPr>
          <p:cNvPr id="3" name="Google Shape;10;p94">
            <a:extLst>
              <a:ext uri="{FF2B5EF4-FFF2-40B4-BE49-F238E27FC236}">
                <a16:creationId xmlns:a16="http://schemas.microsoft.com/office/drawing/2014/main" id="{6C7061C4-BE51-E3AE-3833-B70E16ECB938}"/>
              </a:ext>
            </a:extLst>
          </p:cNvPr>
          <p:cNvSpPr/>
          <p:nvPr userDrawn="1"/>
        </p:nvSpPr>
        <p:spPr>
          <a:xfrm>
            <a:off x="7306401" y="5494777"/>
            <a:ext cx="136928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© Todos los derechos reservados</a:t>
            </a:r>
            <a:endParaRPr b="0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11;p94">
            <a:extLst>
              <a:ext uri="{FF2B5EF4-FFF2-40B4-BE49-F238E27FC236}">
                <a16:creationId xmlns:a16="http://schemas.microsoft.com/office/drawing/2014/main" id="{E7EA5129-AB87-D2D0-3065-29B9BED8A8FF}"/>
              </a:ext>
            </a:extLst>
          </p:cNvPr>
          <p:cNvSpPr txBox="1"/>
          <p:nvPr userDrawn="1"/>
        </p:nvSpPr>
        <p:spPr>
          <a:xfrm>
            <a:off x="411468" y="5463999"/>
            <a:ext cx="3172663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English Level B1 - II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-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Lesson</a:t>
            </a:r>
            <a:r>
              <a:rPr lang="es-PE" sz="800" b="0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lang="es-PE" sz="800" b="0" i="0" u="none" strike="noStrike" cap="none" dirty="0">
              <a:solidFill>
                <a:schemeClr val="bg1"/>
              </a:solidFill>
              <a:latin typeface="Calibri"/>
              <a:cs typeface="Calibri"/>
              <a:sym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77DC7FF-BB5D-2521-C6AB-65453F1BF66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650087" y="5414807"/>
            <a:ext cx="528837" cy="31730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35EB136-1EBD-FCE2-B7EB-38362ACBD9E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699808" y="225185"/>
            <a:ext cx="975880" cy="26186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2993" userDrawn="1">
          <p15:clr>
            <a:srgbClr val="F26B43"/>
          </p15:clr>
        </p15:guide>
        <p15:guide id="3" pos="2767" userDrawn="1">
          <p15:clr>
            <a:srgbClr val="F26B43"/>
          </p15:clr>
        </p15:guide>
        <p15:guide id="4" pos="317" userDrawn="1">
          <p15:clr>
            <a:srgbClr val="F26B43"/>
          </p15:clr>
        </p15:guide>
        <p15:guide id="5" pos="5443" userDrawn="1">
          <p15:clr>
            <a:srgbClr val="F26B43"/>
          </p15:clr>
        </p15:guide>
        <p15:guide id="6" orient="horz" pos="303" userDrawn="1">
          <p15:clr>
            <a:srgbClr val="F26B43"/>
          </p15:clr>
        </p15:guide>
        <p15:guide id="7" orient="horz" pos="530" userDrawn="1">
          <p15:clr>
            <a:srgbClr val="F26B43"/>
          </p15:clr>
        </p15:guide>
        <p15:guide id="8" orient="horz" pos="32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C569A68-ECF2-82B2-E610-A947184AB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07" y="1"/>
            <a:ext cx="9167814" cy="5714999"/>
          </a:xfrm>
          <a:prstGeom prst="rect">
            <a:avLst/>
          </a:prstGeom>
        </p:spPr>
      </p:pic>
      <p:sp>
        <p:nvSpPr>
          <p:cNvPr id="36" name="Google Shape;36;p1"/>
          <p:cNvSpPr txBox="1"/>
          <p:nvPr/>
        </p:nvSpPr>
        <p:spPr>
          <a:xfrm>
            <a:off x="4949021" y="1076234"/>
            <a:ext cx="372666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ENGLISH LEVEL B1 - II</a:t>
            </a:r>
            <a:endParaRPr lang="en-US" sz="1800" noProof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4938719" y="2492189"/>
            <a:ext cx="3736968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en-US" sz="3200" noProof="0" dirty="0">
                <a:solidFill>
                  <a:schemeClr val="bg1"/>
                </a:solidFill>
                <a:latin typeface="Graphik Regular" panose="020B0503030202060203" pitchFamily="34" charset="77"/>
              </a:rPr>
              <a:t>TALKING ABOUT </a:t>
            </a:r>
            <a:r>
              <a:rPr lang="en-US" sz="3200" noProof="0" dirty="0">
                <a:solidFill>
                  <a:schemeClr val="bg1"/>
                </a:solidFill>
                <a:latin typeface="Graphik Bold" panose="020B0503030202060203" pitchFamily="34" charset="77"/>
              </a:rPr>
              <a:t>THE WEATHER</a:t>
            </a:r>
          </a:p>
        </p:txBody>
      </p:sp>
      <p:sp>
        <p:nvSpPr>
          <p:cNvPr id="50" name="Google Shape;50;p1"/>
          <p:cNvSpPr txBox="1"/>
          <p:nvPr/>
        </p:nvSpPr>
        <p:spPr>
          <a:xfrm>
            <a:off x="4938719" y="2165718"/>
            <a:ext cx="145764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solidFill>
                  <a:srgbClr val="FFC000"/>
                </a:solidFill>
                <a:latin typeface="Calibri"/>
                <a:cs typeface="Calibri"/>
              </a:rPr>
              <a:t>Lesson</a:t>
            </a:r>
            <a:r>
              <a:rPr lang="en-US" sz="1600" b="1" noProof="0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03</a:t>
            </a:r>
            <a:endParaRPr lang="en-US" sz="1100" noProof="0" dirty="0">
              <a:solidFill>
                <a:srgbClr val="FFC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87103B4-ABC8-2608-1E4D-848643B3869D}"/>
              </a:ext>
            </a:extLst>
          </p:cNvPr>
          <p:cNvCxnSpPr>
            <a:cxnSpLocks/>
          </p:cNvCxnSpPr>
          <p:nvPr/>
        </p:nvCxnSpPr>
        <p:spPr>
          <a:xfrm>
            <a:off x="4938719" y="1011128"/>
            <a:ext cx="3736969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5FE9E0AB-F429-156F-A3D9-0C0B4901EA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9175" y="612094"/>
            <a:ext cx="1300444" cy="3489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9" descr="La Carretera Calle Autopista - Foto gratis en Pixabay"/>
          <p:cNvPicPr preferRelativeResize="0"/>
          <p:nvPr/>
        </p:nvPicPr>
        <p:blipFill rotWithShape="1">
          <a:blip r:embed="rId3">
            <a:alphaModFix/>
          </a:blip>
          <a:srcRect l="13935" r="7439"/>
          <a:stretch/>
        </p:blipFill>
        <p:spPr>
          <a:xfrm>
            <a:off x="4745588" y="1469806"/>
            <a:ext cx="4398412" cy="372766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972AD70F-5D37-E680-2E7C-30FCA40C41CD}"/>
              </a:ext>
            </a:extLst>
          </p:cNvPr>
          <p:cNvSpPr txBox="1"/>
          <p:nvPr/>
        </p:nvSpPr>
        <p:spPr>
          <a:xfrm>
            <a:off x="506796" y="849124"/>
            <a:ext cx="3885817" cy="620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USING MODAL VERBS IN </a:t>
            </a:r>
            <a:b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WEATHER SENTENCES</a:t>
            </a:r>
            <a:endParaRPr lang="es-PE" sz="1600" b="1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dondear rectángulo de esquina del mismo lado 2">
            <a:extLst>
              <a:ext uri="{FF2B5EF4-FFF2-40B4-BE49-F238E27FC236}">
                <a16:creationId xmlns:a16="http://schemas.microsoft.com/office/drawing/2014/main" id="{75383D34-84B4-54DF-3E54-E31DC26C9187}"/>
              </a:ext>
            </a:extLst>
          </p:cNvPr>
          <p:cNvSpPr/>
          <p:nvPr/>
        </p:nvSpPr>
        <p:spPr>
          <a:xfrm rot="16200000">
            <a:off x="2214646" y="-238041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Google Shape;181;p11">
            <a:extLst>
              <a:ext uri="{FF2B5EF4-FFF2-40B4-BE49-F238E27FC236}">
                <a16:creationId xmlns:a16="http://schemas.microsoft.com/office/drawing/2014/main" id="{6F5E8D4F-AF5E-56F3-0F9B-B31874F61E7B}"/>
              </a:ext>
            </a:extLst>
          </p:cNvPr>
          <p:cNvSpPr txBox="1"/>
          <p:nvPr/>
        </p:nvSpPr>
        <p:spPr>
          <a:xfrm>
            <a:off x="509540" y="2215955"/>
            <a:ext cx="3885819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Complete the sentences using the correct modal verb (can, could, must, should) based on the context of the weather.</a:t>
            </a:r>
          </a:p>
          <a:p>
            <a:pPr marL="177800" lvl="0" indent="-177800">
              <a:spcAft>
                <a:spcPts val="600"/>
              </a:spcAft>
              <a:buClr>
                <a:srgbClr val="FEC212"/>
              </a:buClr>
              <a:buFont typeface="Arial" panose="020B0604020202020204" pitchFamily="34" charset="0"/>
              <a:buChar char="•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It’s very cold today. You ______ wear a jacket.</a:t>
            </a:r>
          </a:p>
          <a:p>
            <a:pPr marL="177800" lvl="0" indent="-177800">
              <a:spcAft>
                <a:spcPts val="600"/>
              </a:spcAft>
              <a:buClr>
                <a:srgbClr val="FEC212"/>
              </a:buClr>
              <a:buFont typeface="Arial" panose="020B0604020202020204" pitchFamily="34" charset="0"/>
              <a:buChar char="•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The weather is nice, so we ______ go for a walk in the park.</a:t>
            </a:r>
          </a:p>
          <a:p>
            <a:pPr marL="177800" lvl="0" indent="-177800">
              <a:spcAft>
                <a:spcPts val="600"/>
              </a:spcAft>
              <a:buClr>
                <a:srgbClr val="FEC212"/>
              </a:buClr>
              <a:buFont typeface="Arial" panose="020B0604020202020204" pitchFamily="34" charset="0"/>
              <a:buChar char="•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It looks like it will rain later. You ______ take an umbrella.</a:t>
            </a:r>
          </a:p>
          <a:p>
            <a:pPr marL="177800" lvl="0" indent="-177800">
              <a:spcAft>
                <a:spcPts val="600"/>
              </a:spcAft>
              <a:buClr>
                <a:srgbClr val="FEC212"/>
              </a:buClr>
              <a:buFont typeface="Arial" panose="020B0604020202020204" pitchFamily="34" charset="0"/>
              <a:buChar char="•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It’s too foggy outside. Drivers ______ be very careful.</a:t>
            </a:r>
          </a:p>
          <a:p>
            <a:pPr marL="177800" lvl="0" indent="-177800">
              <a:spcAft>
                <a:spcPts val="600"/>
              </a:spcAft>
              <a:buClr>
                <a:srgbClr val="FEC212"/>
              </a:buClr>
              <a:buFont typeface="Arial" panose="020B0604020202020204" pitchFamily="34" charset="0"/>
              <a:buChar char="•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When I was a child, winters were colder, and we ______ see snow every year.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01FB6D7-3384-F580-C616-4D086BA9EE6A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4038052" y="1762068"/>
            <a:ext cx="360362" cy="17986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0709676-7CFE-08C1-F4F9-8A1EA484A69D}"/>
              </a:ext>
            </a:extLst>
          </p:cNvPr>
          <p:cNvSpPr txBox="1"/>
          <p:nvPr/>
        </p:nvSpPr>
        <p:spPr>
          <a:xfrm>
            <a:off x="1129247" y="1554998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Instructions: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87;p11">
            <a:extLst>
              <a:ext uri="{FF2B5EF4-FFF2-40B4-BE49-F238E27FC236}">
                <a16:creationId xmlns:a16="http://schemas.microsoft.com/office/drawing/2014/main" id="{24D0F75D-93C2-1738-5B8A-9F15010E3718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THE WEATHER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B56497A3-8AA9-7537-0DD8-6677658BF064}"/>
              </a:ext>
            </a:extLst>
          </p:cNvPr>
          <p:cNvSpPr/>
          <p:nvPr/>
        </p:nvSpPr>
        <p:spPr>
          <a:xfrm>
            <a:off x="506793" y="1335379"/>
            <a:ext cx="4844435" cy="3658040"/>
          </a:xfrm>
          <a:prstGeom prst="roundRect">
            <a:avLst>
              <a:gd name="adj" fmla="val 61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8000" tIns="144000" rIns="0" rtlCol="0" anchor="t"/>
          <a:lstStyle/>
          <a:p>
            <a:pPr marL="6350">
              <a:buSzPts val="1000"/>
              <a:tabLst>
                <a:tab pos="1371600" algn="l"/>
              </a:tabLst>
            </a:pPr>
            <a:endParaRPr lang="en-US" sz="1600" b="1" dirty="0">
              <a:solidFill>
                <a:srgbClr val="033646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0177372-8973-635F-B9B1-E268C5531F0F}"/>
              </a:ext>
            </a:extLst>
          </p:cNvPr>
          <p:cNvSpPr txBox="1"/>
          <p:nvPr/>
        </p:nvSpPr>
        <p:spPr>
          <a:xfrm>
            <a:off x="738018" y="2071416"/>
            <a:ext cx="4390573" cy="26314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175" lvl="1">
              <a:spcAft>
                <a:spcPts val="600"/>
              </a:spcAft>
              <a:buClr>
                <a:srgbClr val="FDC212"/>
              </a:buClr>
              <a:buSzPct val="100000"/>
              <a:tabLst>
                <a:tab pos="1371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Activity: Quick Quiz</a:t>
            </a: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Describe today’s weather using at least </a:t>
            </a:r>
            <a:r>
              <a:rPr lang="en-U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two new words</a:t>
            </a: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one </a:t>
            </a:r>
            <a:r>
              <a:rPr lang="en-U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modal verb.</a:t>
            </a: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Share in pairs.</a:t>
            </a:r>
          </a:p>
          <a:p>
            <a:pPr marL="179388" lvl="1" indent="-176213">
              <a:spcAft>
                <a:spcPts val="600"/>
              </a:spcAft>
              <a:buClr>
                <a:srgbClr val="FDC212"/>
              </a:buClr>
              <a:buSzPct val="100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Final Questions:</a:t>
            </a:r>
          </a:p>
          <a:p>
            <a:pPr marL="452438" lvl="1" indent="-271463">
              <a:spcAft>
                <a:spcPts val="600"/>
              </a:spcAft>
              <a:buClr>
                <a:srgbClr val="FDC212"/>
              </a:buClr>
              <a:buSzPct val="100000"/>
              <a:buFont typeface="+mj-lt"/>
              <a:buAutoNum type="arabicPeriod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was the most interesting thing you learned today?</a:t>
            </a:r>
          </a:p>
          <a:p>
            <a:pPr marL="452438" lvl="1" indent="-271463">
              <a:spcAft>
                <a:spcPts val="600"/>
              </a:spcAft>
              <a:buClr>
                <a:srgbClr val="FDC212"/>
              </a:buClr>
              <a:buSzPct val="100000"/>
              <a:buFont typeface="+mj-lt"/>
              <a:buAutoNum type="arabicPeriod"/>
              <a:tabLst>
                <a:tab pos="1371600" algn="l"/>
              </a:tabLst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 you describe the weather in another country?</a:t>
            </a:r>
          </a:p>
        </p:txBody>
      </p:sp>
      <p:sp>
        <p:nvSpPr>
          <p:cNvPr id="10" name="Google Shape;187;p11">
            <a:extLst>
              <a:ext uri="{FF2B5EF4-FFF2-40B4-BE49-F238E27FC236}">
                <a16:creationId xmlns:a16="http://schemas.microsoft.com/office/drawing/2014/main" id="{1D2A4E65-5957-4EDE-A011-AABB65CC78BC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  <a:sym typeface="Play"/>
              </a:rPr>
              <a:t>USE PHRASAL VERBS WHEN SPEAKING</a:t>
            </a:r>
            <a:endParaRPr lang="en-US" sz="1000" dirty="0">
              <a:solidFill>
                <a:srgbClr val="033646">
                  <a:alpha val="29341"/>
                </a:srgbClr>
              </a:solidFill>
              <a:latin typeface="Calibri"/>
              <a:cs typeface="Calibri"/>
            </a:endParaRPr>
          </a:p>
        </p:txBody>
      </p:sp>
      <p:sp>
        <p:nvSpPr>
          <p:cNvPr id="7" name="Google Shape;147;p10">
            <a:extLst>
              <a:ext uri="{FF2B5EF4-FFF2-40B4-BE49-F238E27FC236}">
                <a16:creationId xmlns:a16="http://schemas.microsoft.com/office/drawing/2014/main" id="{C3BF0925-5012-53FA-AF64-CCA723750EBF}"/>
              </a:ext>
            </a:extLst>
          </p:cNvPr>
          <p:cNvSpPr txBox="1">
            <a:spLocks/>
          </p:cNvSpPr>
          <p:nvPr/>
        </p:nvSpPr>
        <p:spPr>
          <a:xfrm>
            <a:off x="738018" y="1543571"/>
            <a:ext cx="4159102" cy="376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1600" b="1" dirty="0">
                <a:solidFill>
                  <a:srgbClr val="033646"/>
                </a:solidFill>
                <a:ea typeface="+mn-ea"/>
              </a:rPr>
              <a:t>LET’S CHECK!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F2ABEE91-DF95-724D-4960-B81069936E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84" r="15277"/>
          <a:stretch/>
        </p:blipFill>
        <p:spPr>
          <a:xfrm>
            <a:off x="5008880" y="1335379"/>
            <a:ext cx="3628328" cy="36580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9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3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CD79E79-EBB0-C66D-3756-6FD18BB85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8" y="4415482"/>
            <a:ext cx="2500129" cy="6708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BD14A-C94C-DD53-D0CA-0CC164FA5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18ACE90-9150-B524-3087-2D1EC21482BB}"/>
              </a:ext>
            </a:extLst>
          </p:cNvPr>
          <p:cNvSpPr/>
          <p:nvPr/>
        </p:nvSpPr>
        <p:spPr>
          <a:xfrm>
            <a:off x="0" y="5198284"/>
            <a:ext cx="4603750" cy="516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2" name="Google Shape;36;p1">
            <a:extLst>
              <a:ext uri="{FF2B5EF4-FFF2-40B4-BE49-F238E27FC236}">
                <a16:creationId xmlns:a16="http://schemas.microsoft.com/office/drawing/2014/main" id="{877CEC08-8CF7-CA90-FC17-BBEE4990E9DE}"/>
              </a:ext>
            </a:extLst>
          </p:cNvPr>
          <p:cNvSpPr txBox="1"/>
          <p:nvPr/>
        </p:nvSpPr>
        <p:spPr>
          <a:xfrm>
            <a:off x="570797" y="4527076"/>
            <a:ext cx="21402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noProof="0" dirty="0">
                <a:solidFill>
                  <a:srgbClr val="033645"/>
                </a:solidFill>
                <a:latin typeface="Graphik Regular" panose="020B0503030202060203" pitchFamily="34" charset="77"/>
                <a:cs typeface="Calibri" panose="020F0502020204030204" pitchFamily="34" charset="0"/>
              </a:rPr>
              <a:t>ENGLISH</a:t>
            </a:r>
            <a:r>
              <a:rPr lang="en-US" sz="2800" noProof="0" dirty="0">
                <a:solidFill>
                  <a:srgbClr val="033645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 LEVEL B1 - II</a:t>
            </a:r>
            <a:endParaRPr lang="en-US" sz="4000" noProof="0" dirty="0">
              <a:solidFill>
                <a:srgbClr val="033645"/>
              </a:solidFill>
              <a:latin typeface="Graphik Bold" panose="020B0503030202060203" pitchFamily="34" charset="77"/>
              <a:cs typeface="Calibri" panose="020F050202020403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48379F6-CC42-CF1A-9C5A-D2FC91AD7539}"/>
              </a:ext>
            </a:extLst>
          </p:cNvPr>
          <p:cNvSpPr/>
          <p:nvPr/>
        </p:nvSpPr>
        <p:spPr>
          <a:xfrm>
            <a:off x="2893495" y="-10570"/>
            <a:ext cx="783156" cy="5736140"/>
          </a:xfrm>
          <a:prstGeom prst="rect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7B31485-BEC7-6D50-C0B7-6E04996CBE7A}"/>
              </a:ext>
            </a:extLst>
          </p:cNvPr>
          <p:cNvSpPr/>
          <p:nvPr/>
        </p:nvSpPr>
        <p:spPr>
          <a:xfrm>
            <a:off x="3676651" y="10570"/>
            <a:ext cx="2121231" cy="5715000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BA639A89-5956-DE08-5F85-786AFD88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109" r="20674" b="1313"/>
          <a:stretch/>
        </p:blipFill>
        <p:spPr>
          <a:xfrm>
            <a:off x="5797882" y="0"/>
            <a:ext cx="3411901" cy="5725570"/>
          </a:xfrm>
          <a:prstGeom prst="rect">
            <a:avLst/>
          </a:prstGeom>
        </p:spPr>
      </p:pic>
      <p:sp>
        <p:nvSpPr>
          <p:cNvPr id="8" name="Google Shape;48;p1">
            <a:extLst>
              <a:ext uri="{FF2B5EF4-FFF2-40B4-BE49-F238E27FC236}">
                <a16:creationId xmlns:a16="http://schemas.microsoft.com/office/drawing/2014/main" id="{77DF7650-58BA-25F7-D684-E12DF13FB872}"/>
              </a:ext>
            </a:extLst>
          </p:cNvPr>
          <p:cNvSpPr/>
          <p:nvPr/>
        </p:nvSpPr>
        <p:spPr>
          <a:xfrm>
            <a:off x="3751899" y="2994453"/>
            <a:ext cx="1741410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SzPts val="1800"/>
            </a:pPr>
            <a:r>
              <a:rPr lang="en-US" sz="1200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Use modal verbs (might, must, can't) to express </a:t>
            </a:r>
            <a:r>
              <a:rPr lang="en-US" sz="1200" b="1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certainty and possibility about the weather</a:t>
            </a: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7BBA326D-9E9C-E167-83E4-6D2D8B12B928}"/>
              </a:ext>
            </a:extLst>
          </p:cNvPr>
          <p:cNvGrpSpPr/>
          <p:nvPr/>
        </p:nvGrpSpPr>
        <p:grpSpPr>
          <a:xfrm>
            <a:off x="3063720" y="2947318"/>
            <a:ext cx="489729" cy="316419"/>
            <a:chOff x="3063720" y="2947318"/>
            <a:chExt cx="489729" cy="316419"/>
          </a:xfrm>
        </p:grpSpPr>
        <p:sp>
          <p:nvSpPr>
            <p:cNvPr id="22" name="Google Shape;36;p1">
              <a:extLst>
                <a:ext uri="{FF2B5EF4-FFF2-40B4-BE49-F238E27FC236}">
                  <a16:creationId xmlns:a16="http://schemas.microsoft.com/office/drawing/2014/main" id="{7A461B8E-10B0-C1B1-917A-9B1F5C5CEE57}"/>
                </a:ext>
              </a:extLst>
            </p:cNvPr>
            <p:cNvSpPr txBox="1"/>
            <p:nvPr/>
          </p:nvSpPr>
          <p:spPr>
            <a:xfrm>
              <a:off x="3063720" y="2947318"/>
              <a:ext cx="48972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noProof="0" dirty="0">
                  <a:solidFill>
                    <a:schemeClr val="bg1"/>
                  </a:solidFill>
                  <a:latin typeface="Graphik Bold" panose="020B0503030202060203" pitchFamily="34" charset="77"/>
                  <a:ea typeface="Calibri"/>
                  <a:cs typeface="Calibri"/>
                  <a:sym typeface="Calibri"/>
                </a:rPr>
                <a:t>01</a:t>
              </a:r>
              <a:endParaRPr lang="en-US" sz="2000" noProof="0" dirty="0">
                <a:solidFill>
                  <a:schemeClr val="bg1"/>
                </a:solidFill>
                <a:latin typeface="Graphik Bold" panose="020B0503030202060203" pitchFamily="34" charset="77"/>
                <a:cs typeface="Calibri" panose="020F0502020204030204" pitchFamily="34" charset="0"/>
              </a:endParaRPr>
            </a:p>
          </p:txBody>
        </p: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56AA54F1-14B3-054B-E48F-69609846241A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66" y="3263737"/>
              <a:ext cx="3067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2298E5D9-8E41-244E-5978-B2490D09F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70184"/>
            <a:ext cx="484295" cy="65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9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7;p11">
            <a:extLst>
              <a:ext uri="{FF2B5EF4-FFF2-40B4-BE49-F238E27FC236}">
                <a16:creationId xmlns:a16="http://schemas.microsoft.com/office/drawing/2014/main" id="{CCBA0902-7A11-13AF-F920-1C160EA12FE9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THE WEATHER</a:t>
            </a:r>
          </a:p>
        </p:txBody>
      </p:sp>
      <p:sp>
        <p:nvSpPr>
          <p:cNvPr id="3" name="Google Shape;90;p2">
            <a:extLst>
              <a:ext uri="{FF2B5EF4-FFF2-40B4-BE49-F238E27FC236}">
                <a16:creationId xmlns:a16="http://schemas.microsoft.com/office/drawing/2014/main" id="{901B3FCA-FF52-4C6C-C9BF-C2DDAD16BB71}"/>
              </a:ext>
            </a:extLst>
          </p:cNvPr>
          <p:cNvSpPr txBox="1">
            <a:spLocks/>
          </p:cNvSpPr>
          <p:nvPr/>
        </p:nvSpPr>
        <p:spPr>
          <a:xfrm>
            <a:off x="3531906" y="546584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endParaRPr lang="en-US" sz="1600" b="1" noProof="0" dirty="0"/>
          </a:p>
        </p:txBody>
      </p:sp>
      <p:sp>
        <p:nvSpPr>
          <p:cNvPr id="6" name="Google Shape;181;p11">
            <a:extLst>
              <a:ext uri="{FF2B5EF4-FFF2-40B4-BE49-F238E27FC236}">
                <a16:creationId xmlns:a16="http://schemas.microsoft.com/office/drawing/2014/main" id="{35B166E3-8A88-4D7D-7A40-EE0287F4D033}"/>
              </a:ext>
            </a:extLst>
          </p:cNvPr>
          <p:cNvSpPr txBox="1"/>
          <p:nvPr/>
        </p:nvSpPr>
        <p:spPr>
          <a:xfrm>
            <a:off x="506796" y="849124"/>
            <a:ext cx="4065204" cy="620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Aft>
                <a:spcPts val="1000"/>
              </a:spcAft>
              <a:buSzPts val="4400"/>
            </a:pPr>
            <a:r>
              <a: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WHAT’S THE WEATHER LIKE TODAY?</a:t>
            </a:r>
          </a:p>
          <a:p>
            <a:pPr>
              <a:buSzPts val="1800"/>
            </a:pPr>
            <a:r>
              <a:rPr lang="en-US" sz="1600" b="1" kern="100" noProof="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Look at the picture and answer the questions:</a:t>
            </a:r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3BFD28FC-5944-3D2C-498B-C5C4F3CB113E}"/>
              </a:ext>
            </a:extLst>
          </p:cNvPr>
          <p:cNvGrpSpPr/>
          <p:nvPr/>
        </p:nvGrpSpPr>
        <p:grpSpPr>
          <a:xfrm>
            <a:off x="523310" y="1934921"/>
            <a:ext cx="3798512" cy="2515565"/>
            <a:chOff x="523310" y="1934921"/>
            <a:chExt cx="3798512" cy="2515565"/>
          </a:xfrm>
        </p:grpSpPr>
        <p:sp>
          <p:nvSpPr>
            <p:cNvPr id="12" name="Triángulo rectángulo 11">
              <a:extLst>
                <a:ext uri="{FF2B5EF4-FFF2-40B4-BE49-F238E27FC236}">
                  <a16:creationId xmlns:a16="http://schemas.microsoft.com/office/drawing/2014/main" id="{CABD4386-5AF6-6BB4-39C7-C8CBA21DF94F}"/>
                </a:ext>
              </a:extLst>
            </p:cNvPr>
            <p:cNvSpPr/>
            <p:nvPr/>
          </p:nvSpPr>
          <p:spPr>
            <a:xfrm rot="5400000">
              <a:off x="4032156" y="2058306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ángulo redondeado 17">
              <a:extLst>
                <a:ext uri="{FF2B5EF4-FFF2-40B4-BE49-F238E27FC236}">
                  <a16:creationId xmlns:a16="http://schemas.microsoft.com/office/drawing/2014/main" id="{85A94325-5AF4-FD92-43FC-2AF7D6121B6D}"/>
                </a:ext>
              </a:extLst>
            </p:cNvPr>
            <p:cNvSpPr/>
            <p:nvPr/>
          </p:nvSpPr>
          <p:spPr>
            <a:xfrm>
              <a:off x="1026055" y="1934921"/>
              <a:ext cx="3085145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200" kern="100" noProof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What do you see in the picture?</a:t>
              </a:r>
            </a:p>
          </p:txBody>
        </p:sp>
        <p:sp>
          <p:nvSpPr>
            <p:cNvPr id="20" name="Triángulo rectángulo 19">
              <a:extLst>
                <a:ext uri="{FF2B5EF4-FFF2-40B4-BE49-F238E27FC236}">
                  <a16:creationId xmlns:a16="http://schemas.microsoft.com/office/drawing/2014/main" id="{5C33E563-0642-E3EE-18DE-E876AE89E2AE}"/>
                </a:ext>
              </a:extLst>
            </p:cNvPr>
            <p:cNvSpPr/>
            <p:nvPr/>
          </p:nvSpPr>
          <p:spPr>
            <a:xfrm rot="5400000">
              <a:off x="4032156" y="2759862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Rectángulo redondeado 20">
              <a:extLst>
                <a:ext uri="{FF2B5EF4-FFF2-40B4-BE49-F238E27FC236}">
                  <a16:creationId xmlns:a16="http://schemas.microsoft.com/office/drawing/2014/main" id="{F2E61D5B-AA4E-587F-1193-66EAEF9A09B2}"/>
                </a:ext>
              </a:extLst>
            </p:cNvPr>
            <p:cNvSpPr/>
            <p:nvPr/>
          </p:nvSpPr>
          <p:spPr>
            <a:xfrm>
              <a:off x="1026055" y="2636477"/>
              <a:ext cx="3085145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200" kern="100" noProof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What’s the weather like in your city today?</a:t>
              </a:r>
            </a:p>
          </p:txBody>
        </p:sp>
        <p:sp>
          <p:nvSpPr>
            <p:cNvPr id="27" name="Triángulo rectángulo 26">
              <a:extLst>
                <a:ext uri="{FF2B5EF4-FFF2-40B4-BE49-F238E27FC236}">
                  <a16:creationId xmlns:a16="http://schemas.microsoft.com/office/drawing/2014/main" id="{85DF3F86-F2A9-A351-DF27-D463C6697157}"/>
                </a:ext>
              </a:extLst>
            </p:cNvPr>
            <p:cNvSpPr/>
            <p:nvPr/>
          </p:nvSpPr>
          <p:spPr>
            <a:xfrm rot="5400000">
              <a:off x="4032156" y="3466185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8" name="Rectángulo redondeado 27">
              <a:extLst>
                <a:ext uri="{FF2B5EF4-FFF2-40B4-BE49-F238E27FC236}">
                  <a16:creationId xmlns:a16="http://schemas.microsoft.com/office/drawing/2014/main" id="{7FE80022-72BF-381E-FF5E-618C512CEA66}"/>
                </a:ext>
              </a:extLst>
            </p:cNvPr>
            <p:cNvSpPr/>
            <p:nvPr/>
          </p:nvSpPr>
          <p:spPr>
            <a:xfrm>
              <a:off x="1026055" y="3342800"/>
              <a:ext cx="3085145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0" bIns="0" rtlCol="0" anchor="ctr"/>
            <a:lstStyle/>
            <a:p>
              <a:pPr>
                <a:buSzPct val="100000"/>
              </a:pPr>
              <a:r>
                <a:rPr lang="en-US" sz="1200" kern="100" noProof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How does the weather change during </a:t>
              </a:r>
              <a:br>
                <a:rPr lang="en-US" sz="1200" kern="100" noProof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US" sz="1200" kern="100" noProof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the year?</a:t>
              </a:r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60EB04F5-C318-037D-E64E-9430FDAFD5C0}"/>
                </a:ext>
              </a:extLst>
            </p:cNvPr>
            <p:cNvSpPr/>
            <p:nvPr/>
          </p:nvSpPr>
          <p:spPr>
            <a:xfrm>
              <a:off x="523310" y="1956855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E56A8C31-85D9-64C8-EFFD-0C5C21B89D87}"/>
                </a:ext>
              </a:extLst>
            </p:cNvPr>
            <p:cNvSpPr/>
            <p:nvPr/>
          </p:nvSpPr>
          <p:spPr>
            <a:xfrm>
              <a:off x="523310" y="2657043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96843936-D87F-1019-C337-736BE6DBB69D}"/>
                </a:ext>
              </a:extLst>
            </p:cNvPr>
            <p:cNvSpPr/>
            <p:nvPr/>
          </p:nvSpPr>
          <p:spPr>
            <a:xfrm>
              <a:off x="523310" y="3360357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3" name="Triángulo rectángulo 32">
              <a:extLst>
                <a:ext uri="{FF2B5EF4-FFF2-40B4-BE49-F238E27FC236}">
                  <a16:creationId xmlns:a16="http://schemas.microsoft.com/office/drawing/2014/main" id="{95E98C41-1AAF-DAC7-122B-38217765AAE0}"/>
                </a:ext>
              </a:extLst>
            </p:cNvPr>
            <p:cNvSpPr/>
            <p:nvPr/>
          </p:nvSpPr>
          <p:spPr>
            <a:xfrm rot="5400000">
              <a:off x="4032156" y="4117979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Rectángulo redondeado 33">
              <a:extLst>
                <a:ext uri="{FF2B5EF4-FFF2-40B4-BE49-F238E27FC236}">
                  <a16:creationId xmlns:a16="http://schemas.microsoft.com/office/drawing/2014/main" id="{0872C3F0-B9FF-1248-ED3B-64E6B29A3091}"/>
                </a:ext>
              </a:extLst>
            </p:cNvPr>
            <p:cNvSpPr/>
            <p:nvPr/>
          </p:nvSpPr>
          <p:spPr>
            <a:xfrm>
              <a:off x="1026055" y="4019878"/>
              <a:ext cx="3085145" cy="430608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>
                <a:buSzPct val="100000"/>
              </a:pPr>
              <a:r>
                <a:rPr lang="en-US" sz="1200" kern="100" noProof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Have you ever experienced extreme weather?</a:t>
              </a:r>
            </a:p>
          </p:txBody>
        </p:sp>
        <p:sp>
          <p:nvSpPr>
            <p:cNvPr id="35" name="Elipse 34">
              <a:extLst>
                <a:ext uri="{FF2B5EF4-FFF2-40B4-BE49-F238E27FC236}">
                  <a16:creationId xmlns:a16="http://schemas.microsoft.com/office/drawing/2014/main" id="{C36A57B5-88D9-4D66-C18F-57B527811E5A}"/>
                </a:ext>
              </a:extLst>
            </p:cNvPr>
            <p:cNvSpPr/>
            <p:nvPr/>
          </p:nvSpPr>
          <p:spPr>
            <a:xfrm>
              <a:off x="523310" y="3990082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noProof="0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  <a:endPara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39" name="Imagen 38">
            <a:extLst>
              <a:ext uri="{FF2B5EF4-FFF2-40B4-BE49-F238E27FC236}">
                <a16:creationId xmlns:a16="http://schemas.microsoft.com/office/drawing/2014/main" id="{D5F35D2E-226A-24B1-871C-9C3D79A6AA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78"/>
          <a:stretch/>
        </p:blipFill>
        <p:spPr>
          <a:xfrm>
            <a:off x="4572000" y="849124"/>
            <a:ext cx="4572000" cy="43483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dondear rectángulo de esquina del mismo lado 1">
            <a:extLst>
              <a:ext uri="{FF2B5EF4-FFF2-40B4-BE49-F238E27FC236}">
                <a16:creationId xmlns:a16="http://schemas.microsoft.com/office/drawing/2014/main" id="{7BB531AC-CAC9-0DB0-F3E8-DAAD104BA9E8}"/>
              </a:ext>
            </a:extLst>
          </p:cNvPr>
          <p:cNvSpPr/>
          <p:nvPr/>
        </p:nvSpPr>
        <p:spPr>
          <a:xfrm rot="16200000">
            <a:off x="2214648" y="-855671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D4A5D99-8920-4670-7D2F-A5BE5B0BCF27}"/>
              </a:ext>
            </a:extLst>
          </p:cNvPr>
          <p:cNvSpPr txBox="1"/>
          <p:nvPr/>
        </p:nvSpPr>
        <p:spPr>
          <a:xfrm>
            <a:off x="676801" y="937368"/>
            <a:ext cx="37158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dk1"/>
              </a:buClr>
              <a:buSzPts val="1800"/>
            </a:pPr>
            <a:r>
              <a:rPr lang="en-US" sz="13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Complete the Sentences with Weather Words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E86C630-3B79-04D5-1A1A-79585F7D9FE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38054" y="1144438"/>
            <a:ext cx="360362" cy="179860"/>
          </a:xfrm>
          <a:prstGeom prst="rect">
            <a:avLst/>
          </a:prstGeom>
        </p:spPr>
      </p:pic>
      <p:sp>
        <p:nvSpPr>
          <p:cNvPr id="5" name="Google Shape;181;p11">
            <a:extLst>
              <a:ext uri="{FF2B5EF4-FFF2-40B4-BE49-F238E27FC236}">
                <a16:creationId xmlns:a16="http://schemas.microsoft.com/office/drawing/2014/main" id="{D35F1BA8-C074-4E96-BFF8-84317C5BA7EA}"/>
              </a:ext>
            </a:extLst>
          </p:cNvPr>
          <p:cNvSpPr txBox="1"/>
          <p:nvPr/>
        </p:nvSpPr>
        <p:spPr>
          <a:xfrm>
            <a:off x="509541" y="1598324"/>
            <a:ext cx="3997659" cy="358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r>
              <a:rPr lang="en-US" sz="1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Instructions:</a:t>
            </a:r>
          </a:p>
          <a:p>
            <a:pPr marL="0" indent="0">
              <a:spcBef>
                <a:spcPts val="0"/>
              </a:spcBef>
              <a:buSzPct val="100000"/>
              <a:buNone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Complete the following sentences with the correct weather-related words from the list:</a:t>
            </a:r>
          </a:p>
          <a:p>
            <a:pPr marL="0" indent="0">
              <a:buSzPct val="100000"/>
              <a:buNone/>
            </a:pPr>
            <a:endParaRPr lang="en-US" sz="1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SzPct val="100000"/>
              <a:buNone/>
            </a:pPr>
            <a:r>
              <a:rPr lang="en-US" sz="1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☀️ sunny | 🌧 rainy | 🍃 windy | ☁ cloudy | ❄ snowy</a:t>
            </a:r>
          </a:p>
          <a:p>
            <a:pPr marL="0" indent="0">
              <a:buSzPct val="100000"/>
              <a:buNone/>
            </a:pPr>
            <a:endParaRPr lang="en-US" sz="1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indent="-177800">
              <a:spcAft>
                <a:spcPts val="400"/>
              </a:spcAft>
              <a:buClr>
                <a:srgbClr val="FEC212"/>
              </a:buClr>
              <a:buSzPct val="100000"/>
              <a:buFont typeface="Play"/>
              <a:buAutoNum type="arabicPeriod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I love going to the beach when the weather is ______.</a:t>
            </a:r>
          </a:p>
          <a:p>
            <a:pPr marL="177800" indent="-177800">
              <a:spcAft>
                <a:spcPts val="400"/>
              </a:spcAft>
              <a:buClr>
                <a:srgbClr val="FEC212"/>
              </a:buClr>
              <a:buSzPct val="100000"/>
              <a:buFont typeface="Play"/>
              <a:buAutoNum type="arabicPeriod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Be careful driving today! It’s very ______, and the roads are wet.</a:t>
            </a:r>
          </a:p>
          <a:p>
            <a:pPr marL="177800" indent="-177800">
              <a:spcAft>
                <a:spcPts val="400"/>
              </a:spcAft>
              <a:buClr>
                <a:srgbClr val="FEC212"/>
              </a:buClr>
              <a:buSzPct val="100000"/>
              <a:buFont typeface="Play"/>
              <a:buAutoNum type="arabicPeriod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We can’t see the sun because it’s so ______ outside.</a:t>
            </a:r>
          </a:p>
          <a:p>
            <a:pPr marL="177800" indent="-177800">
              <a:spcAft>
                <a:spcPts val="400"/>
              </a:spcAft>
              <a:buClr>
                <a:srgbClr val="FEC212"/>
              </a:buClr>
              <a:buSzPct val="100000"/>
              <a:buFont typeface="Play"/>
              <a:buAutoNum type="arabicPeriod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The strong ______ is making the trees move a lot!</a:t>
            </a:r>
          </a:p>
          <a:p>
            <a:pPr marL="177800" indent="-177800">
              <a:spcAft>
                <a:spcPts val="400"/>
              </a:spcAft>
              <a:buClr>
                <a:srgbClr val="FEC212"/>
              </a:buClr>
              <a:buSzPct val="100000"/>
              <a:buFont typeface="Play"/>
              <a:buAutoNum type="arabicPeriod"/>
            </a:pPr>
            <a:r>
              <a:rPr lang="en-US" sz="1400" noProof="0" dirty="0">
                <a:latin typeface="Calibri" panose="020F0502020204030204" pitchFamily="34" charset="0"/>
                <a:cs typeface="Calibri" panose="020F0502020204030204" pitchFamily="34" charset="0"/>
              </a:rPr>
              <a:t>We need warm clothes because it’s cold and ______ today.</a:t>
            </a:r>
          </a:p>
          <a:p>
            <a:pPr marL="228600" indent="-90804">
              <a:buSzPct val="100000"/>
              <a:buNone/>
            </a:pPr>
            <a:endParaRPr lang="en-US" sz="15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E5B2332-1B15-74DE-3294-4160D683588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0"/>
            <a:ext cx="4392612" cy="5414400"/>
          </a:xfrm>
          <a:prstGeom prst="rect">
            <a:avLst/>
          </a:prstGeom>
        </p:spPr>
      </p:pic>
      <p:sp>
        <p:nvSpPr>
          <p:cNvPr id="8" name="Google Shape;187;p11">
            <a:extLst>
              <a:ext uri="{FF2B5EF4-FFF2-40B4-BE49-F238E27FC236}">
                <a16:creationId xmlns:a16="http://schemas.microsoft.com/office/drawing/2014/main" id="{7A9B7CF1-F6F5-2BF7-6B96-AC72202183C4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THE WEATHER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>
            <a:spLocks noGrp="1"/>
          </p:cNvSpPr>
          <p:nvPr>
            <p:ph type="title" idx="4294967295"/>
          </p:nvPr>
        </p:nvSpPr>
        <p:spPr>
          <a:xfrm>
            <a:off x="506793" y="841375"/>
            <a:ext cx="3885820" cy="352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4400"/>
            </a:pPr>
            <a:r>
              <a:rPr lang="en-US" b="1" noProof="0" dirty="0"/>
              <a:t>TALKING ABOUT THE WEATHER FORECAST</a:t>
            </a:r>
          </a:p>
        </p:txBody>
      </p:sp>
      <p:pic>
        <p:nvPicPr>
          <p:cNvPr id="106" name="Google Shape;106;p4" descr="Weather Forecast For The Virgin Islands | BVIDDM"/>
          <p:cNvPicPr preferRelativeResize="0"/>
          <p:nvPr/>
        </p:nvPicPr>
        <p:blipFill rotWithShape="1">
          <a:blip r:embed="rId3">
            <a:alphaModFix/>
          </a:blip>
          <a:srcRect l="2720" t="-22370" r="5589" b="-10891"/>
          <a:stretch/>
        </p:blipFill>
        <p:spPr>
          <a:xfrm>
            <a:off x="4751389" y="1254125"/>
            <a:ext cx="3882302" cy="3173875"/>
          </a:xfrm>
          <a:prstGeom prst="rect">
            <a:avLst/>
          </a:prstGeom>
          <a:solidFill>
            <a:srgbClr val="00579B"/>
          </a:solidFill>
          <a:ln>
            <a:noFill/>
          </a:ln>
        </p:spPr>
      </p:pic>
      <p:sp>
        <p:nvSpPr>
          <p:cNvPr id="2" name="Redondear rectángulo de esquina del mismo lado 1">
            <a:extLst>
              <a:ext uri="{FF2B5EF4-FFF2-40B4-BE49-F238E27FC236}">
                <a16:creationId xmlns:a16="http://schemas.microsoft.com/office/drawing/2014/main" id="{39D9FB8C-C030-2083-F549-585ABE53CB19}"/>
              </a:ext>
            </a:extLst>
          </p:cNvPr>
          <p:cNvSpPr/>
          <p:nvPr/>
        </p:nvSpPr>
        <p:spPr>
          <a:xfrm rot="5400000">
            <a:off x="2214643" y="-453723"/>
            <a:ext cx="470122" cy="3885819"/>
          </a:xfrm>
          <a:prstGeom prst="round2SameRect">
            <a:avLst>
              <a:gd name="adj1" fmla="val 35957"/>
              <a:gd name="adj2" fmla="val 0"/>
            </a:avLst>
          </a:prstGeom>
          <a:solidFill>
            <a:srgbClr val="EF45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Google Shape;181;p11">
            <a:extLst>
              <a:ext uri="{FF2B5EF4-FFF2-40B4-BE49-F238E27FC236}">
                <a16:creationId xmlns:a16="http://schemas.microsoft.com/office/drawing/2014/main" id="{C3DF9EB7-AEF7-098A-2143-37F610E6A2D6}"/>
              </a:ext>
            </a:extLst>
          </p:cNvPr>
          <p:cNvSpPr txBox="1"/>
          <p:nvPr/>
        </p:nvSpPr>
        <p:spPr>
          <a:xfrm>
            <a:off x="506794" y="2000273"/>
            <a:ext cx="3923602" cy="252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buSzPts val="2800"/>
              <a:buNone/>
            </a:pPr>
            <a:r>
              <a:rPr lang="en-US" sz="1600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 out a </a:t>
            </a:r>
            <a:r>
              <a:rPr lang="en-US" sz="1600" b="1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weather forecast </a:t>
            </a:r>
            <a:r>
              <a:rPr lang="en-US" sz="1600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 a newspaper or website.</a:t>
            </a:r>
          </a:p>
          <a:p>
            <a:pPr marL="0" indent="0">
              <a:buSzPts val="2800"/>
              <a:buNone/>
            </a:pPr>
            <a:endParaRPr lang="en-US" sz="1600" noProof="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SzPts val="2800"/>
              <a:buNone/>
            </a:pPr>
            <a:r>
              <a:rPr lang="en-US" sz="1600" b="1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Instructions:</a:t>
            </a:r>
          </a:p>
          <a:p>
            <a:pPr marL="228600" indent="-228600">
              <a:buSzPct val="100000"/>
              <a:buFont typeface="Play"/>
              <a:buAutoNum type="arabicPeriod"/>
            </a:pPr>
            <a:r>
              <a:rPr lang="en-US" sz="1600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Read the forecast aloud.</a:t>
            </a:r>
          </a:p>
          <a:p>
            <a:pPr marL="228600" indent="-228600">
              <a:spcAft>
                <a:spcPts val="600"/>
              </a:spcAft>
              <a:buSzPct val="100000"/>
              <a:buFont typeface="Play"/>
              <a:buAutoNum type="arabicPeriod"/>
            </a:pPr>
            <a:r>
              <a:rPr lang="en-US" sz="1600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pairs, discuss:</a:t>
            </a:r>
          </a:p>
          <a:p>
            <a:pPr marL="401638" lvl="1" indent="-215900">
              <a:spcAft>
                <a:spcPts val="600"/>
              </a:spcAft>
              <a:buSzPct val="100000"/>
              <a:buFont typeface="Play"/>
              <a:buAutoNum type="arabicPeriod"/>
            </a:pPr>
            <a:r>
              <a:rPr lang="en-US" sz="1600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will the weather be like tomorrow?</a:t>
            </a:r>
          </a:p>
          <a:p>
            <a:pPr marL="401638" lvl="1" indent="-215900">
              <a:spcAft>
                <a:spcPts val="600"/>
              </a:spcAft>
              <a:buSzPct val="100000"/>
              <a:buFont typeface="Play"/>
              <a:buAutoNum type="arabicPeriod"/>
            </a:pPr>
            <a:r>
              <a:rPr lang="en-US" sz="1600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should we wear for this weather?</a:t>
            </a:r>
          </a:p>
          <a:p>
            <a:pPr marL="401638" lvl="1" indent="-215900">
              <a:spcAft>
                <a:spcPts val="600"/>
              </a:spcAft>
              <a:buSzPct val="100000"/>
              <a:buFont typeface="Play"/>
              <a:buAutoNum type="arabicPeriod"/>
            </a:pPr>
            <a:r>
              <a:rPr lang="en-US" sz="1600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activities can we do in this weather?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494A55A-E23E-5757-24E0-C1B41DD7C471}"/>
              </a:ext>
            </a:extLst>
          </p:cNvPr>
          <p:cNvSpPr txBox="1"/>
          <p:nvPr/>
        </p:nvSpPr>
        <p:spPr>
          <a:xfrm>
            <a:off x="1123446" y="1339316"/>
            <a:ext cx="265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600" b="1" kern="100" noProof="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Activity:</a:t>
            </a:r>
            <a:endParaRPr lang="en-US" sz="1600" kern="100" noProof="0" dirty="0">
              <a:solidFill>
                <a:schemeClr val="bg1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EC599CD-9C4C-155D-67F7-E5AB00874777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510310" y="1546386"/>
            <a:ext cx="360362" cy="179860"/>
          </a:xfrm>
          <a:prstGeom prst="rect">
            <a:avLst/>
          </a:prstGeom>
        </p:spPr>
      </p:pic>
      <p:sp>
        <p:nvSpPr>
          <p:cNvPr id="6" name="Google Shape;187;p11">
            <a:extLst>
              <a:ext uri="{FF2B5EF4-FFF2-40B4-BE49-F238E27FC236}">
                <a16:creationId xmlns:a16="http://schemas.microsoft.com/office/drawing/2014/main" id="{7CBD331F-DD43-AFD2-3DE4-6665F7F46724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THE WEATHER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 txBox="1">
            <a:spLocks noGrp="1"/>
          </p:cNvSpPr>
          <p:nvPr>
            <p:ph type="title" idx="4294967295"/>
          </p:nvPr>
        </p:nvSpPr>
        <p:spPr>
          <a:xfrm>
            <a:off x="506796" y="839900"/>
            <a:ext cx="2218362" cy="187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>
              <a:buSzPts val="4400"/>
            </a:pPr>
            <a:r>
              <a:rPr lang="en-US" sz="1600" b="1" noProof="0" dirty="0"/>
              <a:t>WEATHER CONVERSATIONS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3C0ED042-834B-AF20-3429-DB7E9EDC965C}"/>
              </a:ext>
            </a:extLst>
          </p:cNvPr>
          <p:cNvSpPr/>
          <p:nvPr/>
        </p:nvSpPr>
        <p:spPr>
          <a:xfrm>
            <a:off x="506796" y="1364310"/>
            <a:ext cx="367848" cy="367848"/>
          </a:xfrm>
          <a:prstGeom prst="ellipse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750545-56B5-182E-AE6B-69B0E478AE22}"/>
              </a:ext>
            </a:extLst>
          </p:cNvPr>
          <p:cNvSpPr txBox="1">
            <a:spLocks/>
          </p:cNvSpPr>
          <p:nvPr/>
        </p:nvSpPr>
        <p:spPr>
          <a:xfrm>
            <a:off x="1025719" y="1391518"/>
            <a:ext cx="3366894" cy="39580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  <a:buSzPct val="100000"/>
              <a:buNone/>
            </a:pPr>
            <a:r>
              <a:rPr lang="en-US" b="1" noProof="0" dirty="0">
                <a:solidFill>
                  <a:srgbClr val="FDC21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Activity: </a:t>
            </a:r>
            <a:r>
              <a:rPr lang="en-US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Role-play a conversation about the weather.</a:t>
            </a:r>
          </a:p>
          <a:p>
            <a:pPr marL="0" indent="0">
              <a:spcBef>
                <a:spcPts val="0"/>
              </a:spcBef>
              <a:buSzPct val="100000"/>
              <a:buNone/>
            </a:pPr>
            <a:endParaRPr lang="en-US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7800" indent="-177800">
              <a:buSzPct val="100000"/>
              <a:buFont typeface="Arial" panose="020B0604020202020204" pitchFamily="34" charset="0"/>
              <a:buChar char="•"/>
            </a:pPr>
            <a:r>
              <a:rPr lang="en-US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Example Dialogue:</a:t>
            </a:r>
          </a:p>
          <a:p>
            <a:pPr marL="228600" indent="-228600">
              <a:spcAft>
                <a:spcPts val="600"/>
              </a:spcAft>
              <a:buSzPct val="100000"/>
            </a:pPr>
            <a:r>
              <a:rPr lang="en-US" b="1" noProof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A: </a:t>
            </a:r>
            <a:r>
              <a:rPr lang="en-US" noProof="0" dirty="0">
                <a:latin typeface="Calibri" panose="020F0502020204030204" pitchFamily="34" charset="0"/>
                <a:cs typeface="Calibri" panose="020F0502020204030204" pitchFamily="34" charset="0"/>
              </a:rPr>
              <a:t>What’s the weather like today?</a:t>
            </a:r>
          </a:p>
          <a:p>
            <a:pPr marL="228600" indent="-228600">
              <a:spcAft>
                <a:spcPts val="600"/>
              </a:spcAft>
              <a:buSzPct val="100000"/>
            </a:pPr>
            <a:r>
              <a:rPr lang="en-US" b="1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B: </a:t>
            </a:r>
            <a:r>
              <a:rPr lang="en-US" noProof="0" dirty="0">
                <a:latin typeface="Calibri" panose="020F0502020204030204" pitchFamily="34" charset="0"/>
                <a:cs typeface="Calibri" panose="020F0502020204030204" pitchFamily="34" charset="0"/>
              </a:rPr>
              <a:t>It’s very windy and cold!</a:t>
            </a:r>
          </a:p>
          <a:p>
            <a:pPr marL="228600" indent="-228600">
              <a:spcAft>
                <a:spcPts val="600"/>
              </a:spcAft>
              <a:buSzPct val="100000"/>
            </a:pPr>
            <a:r>
              <a:rPr lang="en-US" b="1" noProof="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A: </a:t>
            </a:r>
            <a:r>
              <a:rPr lang="en-US" noProof="0" dirty="0">
                <a:latin typeface="Calibri" panose="020F0502020204030204" pitchFamily="34" charset="0"/>
                <a:cs typeface="Calibri" panose="020F0502020204030204" pitchFamily="34" charset="0"/>
              </a:rPr>
              <a:t>Oh no! I forgot my coat. Do you think it will rain?</a:t>
            </a:r>
          </a:p>
          <a:p>
            <a:pPr marL="228600" indent="-228600">
              <a:spcAft>
                <a:spcPts val="600"/>
              </a:spcAft>
              <a:buSzPct val="100000"/>
            </a:pPr>
            <a:r>
              <a:rPr lang="en-US" b="1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B: </a:t>
            </a:r>
            <a:r>
              <a:rPr lang="en-US" noProof="0" dirty="0">
                <a:latin typeface="Calibri" panose="020F0502020204030204" pitchFamily="34" charset="0"/>
                <a:cs typeface="Calibri" panose="020F0502020204030204" pitchFamily="34" charset="0"/>
              </a:rPr>
              <a:t>It might rain later. You must take an umbrella.</a:t>
            </a:r>
          </a:p>
          <a:p>
            <a:pPr marL="177800" indent="-177800">
              <a:buSzPct val="100000"/>
              <a:buFont typeface="Arial" panose="020B0604020202020204" pitchFamily="34" charset="0"/>
              <a:buChar char="•"/>
            </a:pPr>
            <a:r>
              <a:rPr lang="en-US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Pair Task:</a:t>
            </a:r>
          </a:p>
          <a:p>
            <a:pPr marL="0" indent="0">
              <a:buSzPct val="100000"/>
              <a:buNone/>
            </a:pPr>
            <a:r>
              <a:rPr lang="en-US" noProof="0" dirty="0">
                <a:latin typeface="Calibri" panose="020F0502020204030204" pitchFamily="34" charset="0"/>
                <a:cs typeface="Calibri" panose="020F0502020204030204" pitchFamily="34" charset="0"/>
              </a:rPr>
              <a:t>Create a similar dialogue using different weather conditions.</a:t>
            </a:r>
          </a:p>
          <a:p>
            <a:pPr marL="228600" indent="-64135">
              <a:buSzPct val="100000"/>
              <a:buNone/>
            </a:pPr>
            <a:endParaRPr lang="en-US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33FCAD9-537F-7DC0-2F68-EB627D473D5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0384" y="1419226"/>
            <a:ext cx="239242" cy="23924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D225FE7-11EA-1D68-6EBD-18DD01033A8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841375"/>
            <a:ext cx="4572000" cy="4356100"/>
          </a:xfrm>
          <a:prstGeom prst="rect">
            <a:avLst/>
          </a:prstGeom>
        </p:spPr>
      </p:pic>
      <p:sp>
        <p:nvSpPr>
          <p:cNvPr id="9" name="Google Shape;187;p11">
            <a:extLst>
              <a:ext uri="{FF2B5EF4-FFF2-40B4-BE49-F238E27FC236}">
                <a16:creationId xmlns:a16="http://schemas.microsoft.com/office/drawing/2014/main" id="{A47722DD-91E1-FA8E-AB1F-7E3895F9D7B9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THE WEATHER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3607E198-FB2D-6D7B-3B37-6739791F2C71}"/>
              </a:ext>
            </a:extLst>
          </p:cNvPr>
          <p:cNvSpPr txBox="1"/>
          <p:nvPr/>
        </p:nvSpPr>
        <p:spPr>
          <a:xfrm>
            <a:off x="506797" y="845949"/>
            <a:ext cx="3827604" cy="3570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8" lvl="0">
              <a:spcAft>
                <a:spcPts val="1000"/>
              </a:spcAft>
              <a:buSzPts val="1000"/>
            </a:pPr>
            <a:r>
              <a: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WEATHER &amp; ACTIVITIES</a:t>
            </a:r>
          </a:p>
          <a:p>
            <a:pPr marL="0" indent="0">
              <a:spcBef>
                <a:spcPts val="0"/>
              </a:spcBef>
              <a:buSzPts val="2800"/>
              <a:buNone/>
            </a:pPr>
            <a:r>
              <a:rPr lang="en-US" sz="1600" b="1" kern="100" noProof="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Activity: Look at the weather descriptions and choose the best activity.</a:t>
            </a:r>
          </a:p>
          <a:p>
            <a:pPr marL="0" indent="0">
              <a:spcBef>
                <a:spcPts val="0"/>
              </a:spcBef>
              <a:buSzPts val="2800"/>
              <a:buNone/>
            </a:pPr>
            <a:endParaRPr lang="en-US" sz="1600" b="1" kern="100" noProof="0" dirty="0">
              <a:solidFill>
                <a:srgbClr val="01A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Aft>
                <a:spcPts val="600"/>
              </a:spcAft>
              <a:buSzPts val="2800"/>
              <a:buNone/>
            </a:pPr>
            <a:r>
              <a:rPr lang="en-US" sz="1600" b="1" kern="100" noProof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Example:</a:t>
            </a:r>
          </a:p>
          <a:p>
            <a:pPr marL="177800" indent="-177800">
              <a:spcAft>
                <a:spcPts val="800"/>
              </a:spcAft>
              <a:buSzPct val="100000"/>
              <a:buFont typeface="+mj-lt"/>
              <a:buAutoNum type="arabicPeriod"/>
            </a:pPr>
            <a:r>
              <a:rPr lang="en-US" sz="1600" noProof="0" dirty="0">
                <a:latin typeface="Calibri" panose="020F0502020204030204" pitchFamily="34" charset="0"/>
                <a:cs typeface="Calibri" panose="020F0502020204030204" pitchFamily="34" charset="0"/>
              </a:rPr>
              <a:t>It’s </a:t>
            </a:r>
            <a:r>
              <a: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sunny → </a:t>
            </a:r>
            <a:r>
              <a:rPr lang="en-US" sz="1600" noProof="0" dirty="0">
                <a:latin typeface="Calibri" panose="020F0502020204030204" pitchFamily="34" charset="0"/>
                <a:cs typeface="Calibri" panose="020F0502020204030204" pitchFamily="34" charset="0"/>
              </a:rPr>
              <a:t>(Go to the beach / Stay inside)</a:t>
            </a:r>
          </a:p>
          <a:p>
            <a:pPr marL="177800" indent="-177800">
              <a:spcAft>
                <a:spcPts val="800"/>
              </a:spcAft>
              <a:buSzPct val="100000"/>
              <a:buFont typeface="+mj-lt"/>
              <a:buAutoNum type="arabicPeriod"/>
            </a:pPr>
            <a:r>
              <a:rPr lang="en-US" sz="1600" noProof="0" dirty="0">
                <a:latin typeface="Calibri" panose="020F0502020204030204" pitchFamily="34" charset="0"/>
                <a:cs typeface="Calibri" panose="020F0502020204030204" pitchFamily="34" charset="0"/>
              </a:rPr>
              <a:t>It’s</a:t>
            </a:r>
            <a:r>
              <a: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 rainy → </a:t>
            </a:r>
            <a:r>
              <a:rPr lang="en-US" sz="1600" noProof="0" dirty="0">
                <a:latin typeface="Calibri" panose="020F0502020204030204" pitchFamily="34" charset="0"/>
                <a:cs typeface="Calibri" panose="020F0502020204030204" pitchFamily="34" charset="0"/>
              </a:rPr>
              <a:t>(Go for a picnic / Take an umbrella)</a:t>
            </a:r>
          </a:p>
          <a:p>
            <a:pPr marL="177800" indent="-177800">
              <a:spcAft>
                <a:spcPts val="800"/>
              </a:spcAft>
              <a:buSzPct val="100000"/>
              <a:buFont typeface="+mj-lt"/>
              <a:buAutoNum type="arabicPeriod"/>
            </a:pPr>
            <a:r>
              <a:rPr lang="en-US" sz="1600" noProof="0" dirty="0">
                <a:latin typeface="Calibri" panose="020F0502020204030204" pitchFamily="34" charset="0"/>
                <a:cs typeface="Calibri" panose="020F0502020204030204" pitchFamily="34" charset="0"/>
              </a:rPr>
              <a:t>It’s </a:t>
            </a:r>
            <a:r>
              <a: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cold and snowy → </a:t>
            </a:r>
            <a:r>
              <a:rPr lang="en-US" sz="1600" noProof="0" dirty="0">
                <a:latin typeface="Calibri" panose="020F0502020204030204" pitchFamily="34" charset="0"/>
                <a:cs typeface="Calibri" panose="020F0502020204030204" pitchFamily="34" charset="0"/>
              </a:rPr>
              <a:t>(Wear shorts / Wear a jacket)</a:t>
            </a:r>
          </a:p>
          <a:p>
            <a:pPr marL="228600" indent="-50800">
              <a:spcAft>
                <a:spcPts val="800"/>
              </a:spcAft>
              <a:buSzPts val="2800"/>
              <a:buNone/>
            </a:pPr>
            <a:endParaRPr lang="en-US" sz="16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938" lvl="0">
              <a:buSzPts val="1000"/>
            </a:pPr>
            <a:endParaRPr lang="en-US" sz="1600" kern="100" noProof="0" dirty="0">
              <a:latin typeface="Calibri" panose="020F0502020204030204" pitchFamily="34" charset="0"/>
              <a:ea typeface="Aptos" panose="02110004020202020204"/>
              <a:cs typeface="Calibri" panose="020F050202020403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E800467-0D05-46C2-F9E1-B2581046C6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841375"/>
            <a:ext cx="4392612" cy="4356100"/>
          </a:xfrm>
          <a:prstGeom prst="rect">
            <a:avLst/>
          </a:prstGeom>
        </p:spPr>
      </p:pic>
      <p:sp>
        <p:nvSpPr>
          <p:cNvPr id="7" name="Google Shape;187;p11">
            <a:extLst>
              <a:ext uri="{FF2B5EF4-FFF2-40B4-BE49-F238E27FC236}">
                <a16:creationId xmlns:a16="http://schemas.microsoft.com/office/drawing/2014/main" id="{B5603F00-E4B3-18EC-4323-17C7D724F534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THE WEATHER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/>
        </p:nvSpPr>
        <p:spPr>
          <a:xfrm>
            <a:off x="503238" y="4849185"/>
            <a:ext cx="803405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Discuss: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What do you like to do when the weather is (hot, cold, rainy, etc.)?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01BA4B4-B795-CA93-8C8C-80F408FD8B8A}"/>
              </a:ext>
            </a:extLst>
          </p:cNvPr>
          <p:cNvSpPr txBox="1"/>
          <p:nvPr/>
        </p:nvSpPr>
        <p:spPr>
          <a:xfrm>
            <a:off x="503238" y="841375"/>
            <a:ext cx="8137525" cy="11900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763">
              <a:spcAft>
                <a:spcPts val="1000"/>
              </a:spcAft>
            </a:pPr>
            <a:r>
              <a:rPr lang="en-US" sz="16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ACTIVITIES BASED ON THE WEATHER</a:t>
            </a:r>
          </a:p>
          <a:p>
            <a:pPr marL="4763">
              <a:spcAft>
                <a:spcPts val="600"/>
              </a:spcAft>
            </a:pPr>
            <a:r>
              <a:rPr lang="en-US" sz="1600" b="1" noProof="0" dirty="0">
                <a:solidFill>
                  <a:srgbClr val="F0453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Instructions:</a:t>
            </a:r>
            <a:endParaRPr lang="en-US" sz="1600" b="1" dirty="0">
              <a:solidFill>
                <a:srgbClr val="F0453A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2563" indent="-17780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noProof="0" dirty="0">
                <a:latin typeface="Calibri" panose="020F0502020204030204" pitchFamily="34" charset="0"/>
                <a:cs typeface="Calibri" panose="020F0502020204030204" pitchFamily="34" charset="0"/>
              </a:rPr>
              <a:t>Look at the weather descriptions below and match them with an appropriate activity. Write the correct activity next to each weather condition.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5C4CB55B-07DC-C6AD-64BB-124575033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268404"/>
              </p:ext>
            </p:extLst>
          </p:nvPr>
        </p:nvGraphicFramePr>
        <p:xfrm>
          <a:off x="1754372" y="2296633"/>
          <a:ext cx="5635256" cy="22065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3404">
                  <a:extLst>
                    <a:ext uri="{9D8B030D-6E8A-4147-A177-3AD203B41FA5}">
                      <a16:colId xmlns:a16="http://schemas.microsoft.com/office/drawing/2014/main" val="519659465"/>
                    </a:ext>
                  </a:extLst>
                </a:gridCol>
                <a:gridCol w="3591852">
                  <a:extLst>
                    <a:ext uri="{9D8B030D-6E8A-4147-A177-3AD203B41FA5}">
                      <a16:colId xmlns:a16="http://schemas.microsoft.com/office/drawing/2014/main" val="2418554753"/>
                    </a:ext>
                  </a:extLst>
                </a:gridCol>
              </a:tblGrid>
              <a:tr h="352382">
                <a:tc>
                  <a:txBody>
                    <a:bodyPr/>
                    <a:lstStyle/>
                    <a:p>
                      <a:pPr algn="ctr"/>
                      <a:r>
                        <a:rPr lang="en-US" sz="1200" noProof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Weather Condition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453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noProof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Possible Activities (Choose from the list)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453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291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 Sunny and warm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>
                        <a:buFont typeface="+mj-lt"/>
                        <a:buAutoNum type="alphaLcPeriod"/>
                      </a:pPr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Build a snowman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7577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 Cold and snowy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b. Go to the beach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812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 Rainy and windy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c. Have a picnic in the park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600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 Hot and humid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d. Stay inside and read a book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809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 Stormy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e. Fly a kite in the open 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55081"/>
                  </a:ext>
                </a:extLst>
              </a:tr>
            </a:tbl>
          </a:graphicData>
        </a:graphic>
      </p:graphicFrame>
      <p:sp>
        <p:nvSpPr>
          <p:cNvPr id="4" name="Google Shape;187;p11">
            <a:extLst>
              <a:ext uri="{FF2B5EF4-FFF2-40B4-BE49-F238E27FC236}">
                <a16:creationId xmlns:a16="http://schemas.microsoft.com/office/drawing/2014/main" id="{D8441751-FF17-A18D-1246-A83FFF824927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THE WEATHER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1;p11">
            <a:extLst>
              <a:ext uri="{FF2B5EF4-FFF2-40B4-BE49-F238E27FC236}">
                <a16:creationId xmlns:a16="http://schemas.microsoft.com/office/drawing/2014/main" id="{8ED1A560-8B09-5798-4071-5A8CFD4B8786}"/>
              </a:ext>
            </a:extLst>
          </p:cNvPr>
          <p:cNvSpPr txBox="1"/>
          <p:nvPr/>
        </p:nvSpPr>
        <p:spPr>
          <a:xfrm>
            <a:off x="506796" y="845949"/>
            <a:ext cx="5548564" cy="305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938" lvl="0">
              <a:spcAft>
                <a:spcPts val="1000"/>
              </a:spcAft>
              <a:buSzPts val="1000"/>
            </a:pPr>
            <a:r>
              <a:rPr lang="en-US" sz="1500" b="1" kern="120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USING MODAL VERBS FOR WEATHER PREDICTIONS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r>
              <a:rPr lang="en-US" sz="1500" b="1" kern="10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Grammar Focus:</a:t>
            </a:r>
          </a:p>
          <a:p>
            <a:pPr marL="180975" indent="-180975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5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Might </a:t>
            </a:r>
            <a:r>
              <a:rPr lang="en-US" sz="1500" noProof="0" dirty="0">
                <a:latin typeface="Calibri" panose="020F0502020204030204" pitchFamily="34" charset="0"/>
                <a:cs typeface="Calibri" panose="020F0502020204030204" pitchFamily="34" charset="0"/>
              </a:rPr>
              <a:t>= Possibility</a:t>
            </a:r>
          </a:p>
          <a:p>
            <a:pPr marL="180975" indent="-180975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Will</a:t>
            </a:r>
            <a:r>
              <a:rPr lang="en-US" sz="1500" noProof="0" dirty="0">
                <a:latin typeface="Calibri" panose="020F0502020204030204" pitchFamily="34" charset="0"/>
                <a:cs typeface="Calibri" panose="020F0502020204030204" pitchFamily="34" charset="0"/>
              </a:rPr>
              <a:t> = Strong certainty</a:t>
            </a:r>
          </a:p>
          <a:p>
            <a:pPr marL="180975" indent="-180975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Can’t </a:t>
            </a:r>
            <a:r>
              <a:rPr lang="en-US" sz="1500" noProof="0" dirty="0">
                <a:latin typeface="Calibri" panose="020F0502020204030204" pitchFamily="34" charset="0"/>
                <a:cs typeface="Calibri" panose="020F0502020204030204" pitchFamily="34" charset="0"/>
              </a:rPr>
              <a:t>= Strong impossibility</a:t>
            </a:r>
          </a:p>
          <a:p>
            <a:pPr marL="0" indent="0">
              <a:buSzPct val="100000"/>
              <a:buNone/>
            </a:pPr>
            <a:endParaRPr lang="en-US" sz="15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Aft>
                <a:spcPts val="600"/>
              </a:spcAft>
              <a:buSzPct val="100000"/>
              <a:buNone/>
            </a:pPr>
            <a:r>
              <a:rPr lang="en-US" sz="15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Activity: Complete the sentences:</a:t>
            </a:r>
          </a:p>
          <a:p>
            <a:pPr marL="182563" indent="-182563">
              <a:spcAft>
                <a:spcPts val="600"/>
              </a:spcAft>
              <a:buClr>
                <a:srgbClr val="00B0F0"/>
              </a:buClr>
              <a:buSzPct val="100000"/>
              <a:buFont typeface="Play"/>
              <a:buAutoNum type="arabicPeriod"/>
            </a:pPr>
            <a:r>
              <a:rPr lang="en-US" sz="1500" noProof="0" dirty="0">
                <a:latin typeface="Calibri" panose="020F0502020204030204" pitchFamily="34" charset="0"/>
                <a:cs typeface="Calibri" panose="020F0502020204030204" pitchFamily="34" charset="0"/>
              </a:rPr>
              <a:t>The sky is dark. It _________ </a:t>
            </a:r>
            <a:r>
              <a:rPr lang="en-US" sz="15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(might/ will /can’t) rain soon.</a:t>
            </a:r>
          </a:p>
          <a:p>
            <a:pPr marL="182563" indent="-182563">
              <a:spcAft>
                <a:spcPts val="600"/>
              </a:spcAft>
              <a:buClr>
                <a:srgbClr val="00B0F0"/>
              </a:buClr>
              <a:buSzPct val="100000"/>
              <a:buFont typeface="Play"/>
              <a:buAutoNum type="arabicPeriod"/>
            </a:pPr>
            <a:r>
              <a:rPr lang="en-US" sz="1500" noProof="0" dirty="0">
                <a:latin typeface="Calibri" panose="020F0502020204030204" pitchFamily="34" charset="0"/>
                <a:cs typeface="Calibri" panose="020F0502020204030204" pitchFamily="34" charset="0"/>
              </a:rPr>
              <a:t>The sun is shining. It _________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(might/ will /can’t) be cold outside.</a:t>
            </a:r>
          </a:p>
          <a:p>
            <a:pPr marL="182563" indent="-182563">
              <a:spcAft>
                <a:spcPts val="600"/>
              </a:spcAft>
              <a:buClr>
                <a:srgbClr val="00B0F0"/>
              </a:buClr>
              <a:buSzPct val="100000"/>
              <a:buFont typeface="Play"/>
              <a:buAutoNum type="arabicPeriod"/>
            </a:pPr>
            <a:r>
              <a:rPr lang="en-US" sz="1500" noProof="0" dirty="0">
                <a:latin typeface="Calibri" panose="020F0502020204030204" pitchFamily="34" charset="0"/>
                <a:cs typeface="Calibri" panose="020F0502020204030204" pitchFamily="34" charset="0"/>
              </a:rPr>
              <a:t>There are no clouds. It _________ 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(might</a:t>
            </a:r>
            <a:r>
              <a:rPr lang="en-US" sz="1500" b="1">
                <a:latin typeface="Calibri" panose="020F0502020204030204" pitchFamily="34" charset="0"/>
                <a:cs typeface="Calibri" panose="020F0502020204030204" pitchFamily="34" charset="0"/>
              </a:rPr>
              <a:t>/will /</a:t>
            </a:r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can’t) rain today.</a:t>
            </a:r>
          </a:p>
        </p:txBody>
      </p:sp>
      <p:pic>
        <p:nvPicPr>
          <p:cNvPr id="135" name="Google Shape;135;p8" descr="Cielo Oscuro Aesthetic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89471" y="845949"/>
            <a:ext cx="2447733" cy="43515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87;p11">
            <a:extLst>
              <a:ext uri="{FF2B5EF4-FFF2-40B4-BE49-F238E27FC236}">
                <a16:creationId xmlns:a16="http://schemas.microsoft.com/office/drawing/2014/main" id="{EBB3E77F-87B9-2102-534C-2B3A299EC8DF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3175"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THE WEATHER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782</Words>
  <Application>Microsoft Office PowerPoint</Application>
  <PresentationFormat>Presentación en pantalla (16:10)</PresentationFormat>
  <Paragraphs>111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Aptos</vt:lpstr>
      <vt:lpstr>Calibri</vt:lpstr>
      <vt:lpstr>Arial</vt:lpstr>
      <vt:lpstr>Graphik Bold</vt:lpstr>
      <vt:lpstr>Graphik Regular</vt:lpstr>
      <vt:lpstr>Play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TALKING ABOUT THE WEATHER FORECAST</vt:lpstr>
      <vt:lpstr>WEATHER CONVERSATIONS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Talking about the weather</dc:title>
  <dc:creator>Benjamín Caballero</dc:creator>
  <cp:lastModifiedBy>Eduardo Enrique Haro Yanqui</cp:lastModifiedBy>
  <cp:revision>47</cp:revision>
  <dcterms:created xsi:type="dcterms:W3CDTF">2025-02-25T14:03:25Z</dcterms:created>
  <dcterms:modified xsi:type="dcterms:W3CDTF">2025-03-28T17:34:47Z</dcterms:modified>
</cp:coreProperties>
</file>